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7772400" cy="128016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2801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772400" cy="1481328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01168"/>
            <a:ext cx="6949440" cy="56692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1" i="0">
                <a:solidFill>
                  <a:srgbClr val="FFFFFF"/>
                </a:solidFill>
                <a:latin typeface="Georgia"/>
              </a:rPr>
              <a:t>HISTORIA DE LA DIDÁCTICA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841248"/>
            <a:ext cx="6949440" cy="54864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800" b="0" i="0">
                <a:solidFill>
                  <a:srgbClr val="FFFFFF"/>
                </a:solidFill>
                <a:latin typeface="Calibri"/>
              </a:rPr>
              <a:t>University of Technology and Education (UTE)  ·  Doctorado en Ciencias de la Educación  ·  Historia de la Pedagogía y la Didáctica (DED310)</a:t>
            </a:r>
          </a:p>
          <a:p>
            <a:pPr algn="l">
              <a:spcAft>
                <a:spcPts val="200"/>
              </a:spcAft>
            </a:pPr>
            <a:r>
              <a:rPr sz="800" b="0" i="0">
                <a:solidFill>
                  <a:srgbClr val="FFFFFF"/>
                </a:solidFill>
                <a:latin typeface="Calibri"/>
              </a:rPr>
              <a:t>Docente: Dra. Sunny R. Perozo Chirinos  ·  Unidad II: Historia y epistemología de la didáctica  ·  28 de agosto de 2026</a:t>
            </a:r>
          </a:p>
          <a:p>
            <a:pPr algn="l">
              <a:spcAft>
                <a:spcPts val="200"/>
              </a:spcAft>
            </a:pPr>
            <a:r>
              <a:rPr sz="800" b="1" i="0">
                <a:solidFill>
                  <a:srgbClr val="E8C96B"/>
                </a:solidFill>
                <a:latin typeface="Calibri"/>
              </a:rPr>
              <a:t>Equipo: Carlos Mario Betancur Cordero · Dorca Yanelis Ramos Chaljub · Delsy Lucía Segura Julio · Obersia Yulieth Agámez Montes · Héctor Jaime Naranjo Rodas · José Lagares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1691640"/>
            <a:ext cx="3520440" cy="324612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20040" y="1691640"/>
            <a:ext cx="352044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8056" y="1837944"/>
            <a:ext cx="326440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FUNDAMENTOS Y ETIMOLOGÍA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6" y="2258568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Del griego διδακτική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" y="2441448"/>
            <a:ext cx="3264408" cy="4937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Didaktiké viene de didáskein (enseñar) y techne (arte): literalmente, el arte de enseñar. El término existe desde la Edad Antigua, pero solo se asocia al sentido de enseñar en 1629.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" y="3026664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didáctica como arte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" y="3209544"/>
            <a:ext cx="326440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Cualidad intelectual y habilidad del docente para simplificar lo complejo y mediar en el aprendizaje.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" y="3566160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didáctica como técnica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3749039"/>
            <a:ext cx="326440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Proceso metódico y planificado, orientado a fines curriculares con objetivos y recursos precisos.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" y="4105656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didáctica como ciencia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056" y="4288536"/>
            <a:ext cx="326440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Disciplina con objeto de estudio definido, sistema categorial propio y leyes universales para la formación integral.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8056" y="4626864"/>
            <a:ext cx="326440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Cano (s/f); Medina y Salvador (2009); Torres y Girón (2009).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931920" y="1691640"/>
            <a:ext cx="3520440" cy="324612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931920" y="1691640"/>
            <a:ext cx="352044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059935" y="1837944"/>
            <a:ext cx="326440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ORÍGENES Y PRINCIPIOS COMENIANOS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59935" y="2258568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Wolfgang Ratke · 1629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59935" y="2441448"/>
            <a:ext cx="326440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En Principales aforismos didácticos aparece por primera vez el término asociado al sentido de enseñar.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59935" y="2798064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Juan Amós Comenio · 1657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59935" y="2980944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En la Didáctica Magna define la disciplina en su plenitud como el «artificio universal para enseñar todo a todos». Por esa obra se le considera el padre de la didáctica.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59935" y="3451860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Los postulados comenianos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59935" y="3634740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Actuar con preparación del espíritu; ir de lo general a lo particular; proceder de lo fácil a lo difícil; y enseñar a través de los sentidos, para el uso presente.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59935" y="4105656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Por qué importa el origen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059935" y="4288536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didáctica nace con vocación normativa: promete reglas de acción que cualquier maestro pueda seguir. Esa promesa es la que se discute cuatro siglos después.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059935" y="4626864"/>
            <a:ext cx="326440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Cano (s/f); Runge Peña (2012).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20040" y="5074920"/>
            <a:ext cx="7132320" cy="342900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320040" y="5074920"/>
            <a:ext cx="713232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48056" y="5221224"/>
            <a:ext cx="687628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LAS TRES TRADICIONES DIDÁCTICAS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8056" y="5641848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Tradición germánica · Herbart y la Bildung — ¿para qué formamos?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8056" y="5824728"/>
            <a:ext cx="6876288" cy="4937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Herbart separa dos oficios: la pedagogía queda como ciencia del espíritu, ocupada de los fines y la ética, y la didáctica como técnica de los pasos instruccionales. El horizonte es la Bildung: formar el espíritu humano, no habilitar mano de obra. Demuestra que se puede tener método sin renunciar a la emancipación; el problema no fue distinguir, fue desconectar.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8056" y="6409944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Tradición anglosajona · Bobbitt y Tyler — ¿cómo hacerlo eficiente?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48056" y="6592824"/>
            <a:ext cx="6876288" cy="4937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agenda clásica del siglo XX traslada al aula la lógica de la fábrica: eficiencia social, currículo como manual de instrucciones, objetivos de conducta y pruebas estandarizadas. Supone una relación causal y determinista entre enseñar y aprender: si el maestro aplica el método, el alumno aprende. Su fuerza es que organiza; su costo, que reduce la enseñanza a técnica.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8056" y="7178040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Tradición francófona · Chevallard y Brousseau — ¿cómo se vuelve enseñable un saber?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48056" y="7360919"/>
            <a:ext cx="687628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didáctica se organiza desde la epistemología de la materia. La transposición didáctica nombra el camino que va del saber sabio al saber enseñado; las situaciones adidácticas, el modo de provocar aprendizaje sin dictarlo. De aquí nacen las didácticas específicas, y de aquí viene la exigencia de vigilancia epistemológica sobre lo que la escuela transforma.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8056" y="8193024"/>
            <a:ext cx="687628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Las tres tradiciones no se sucedieron: conviven. En cualquier escuela hay hoy planillas de Tyler, discursos emancipadores y didácticas específicas por área.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20040" y="8641080"/>
            <a:ext cx="7132320" cy="324612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20040" y="8641080"/>
            <a:ext cx="713232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448056" y="8787384"/>
            <a:ext cx="687628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EVOLUCIÓN DE LAS CORRIENTES PEDAGÓGICAS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8056" y="9208007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Escuela tradicional · siglos XVII-XIX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8056" y="9390887"/>
            <a:ext cx="687628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Enfoque conductual, unilateral y memorístico. El estudiante tiene un rol pasivo y el verbalismo es la forma dominante de enseñar.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8056" y="9747503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Escuela nueva o activa · finales del siglo XIX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48056" y="9930383"/>
            <a:ext cx="6876288" cy="1508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Reacción al tradicionalismo. Se centra en el estudiante, en la libertad, la autonomía y los intereses espontáneos.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48056" y="10172699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Escuela contemporánea y constructivista · siglos XX-XXI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48056" y="10355579"/>
            <a:ext cx="687628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Construcción del saber sobre estructuras previas, aprendizaje colaborativo, autorregulación y metodologías activas como el aprendizaje basado en proyectos.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48056" y="10712195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Lo que cambia de fondo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48056" y="10895075"/>
            <a:ext cx="687628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didáctica no cambia solo de autores: cambia de promesa. Primero promete reglas; después, eficiencia; luego, emancipación. Hoy discute si al soltar la regla soltó también su oficio.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48056" y="11576304"/>
            <a:ext cx="687628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Espíndola y Granillo (2021); Reyes (2023); Gómez y García (2014).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20040" y="12070080"/>
            <a:ext cx="713232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r">
              <a:spcAft>
                <a:spcPts val="200"/>
              </a:spcAft>
            </a:pPr>
            <a:r>
              <a:rPr sz="750" b="0" i="1">
                <a:solidFill>
                  <a:srgbClr val="5A636E"/>
                </a:solidFill>
                <a:latin typeface="Calibri"/>
              </a:rPr>
              <a:t>Lámina 1 de 2  ·  Fundamentos, orígenes y tradiciones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7772400" cy="12801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7772400" cy="960120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182880"/>
            <a:ext cx="6949440" cy="56692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700" b="1" i="0">
                <a:solidFill>
                  <a:srgbClr val="FFFFFF"/>
                </a:solidFill>
                <a:latin typeface="Georgia"/>
              </a:rPr>
              <a:t>LAS NUEVAS POSTURAS Y LA DIDÁCTICA CONTEMPORÁNEA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1480" y="566928"/>
            <a:ext cx="6949440" cy="27432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50" b="0" i="1">
                <a:solidFill>
                  <a:srgbClr val="E8C96B"/>
                </a:solidFill>
                <a:latin typeface="Calibri"/>
              </a:rPr>
              <a:t>Unidad II · Historia y epistemología de la didáctica · DED310</a:t>
            </a:r>
          </a:p>
        </p:txBody>
      </p:sp>
      <p:sp>
        <p:nvSpPr>
          <p:cNvPr id="6" name="Rectangle 5"/>
          <p:cNvSpPr/>
          <p:nvPr/>
        </p:nvSpPr>
        <p:spPr>
          <a:xfrm>
            <a:off x="320040" y="1170432"/>
            <a:ext cx="3520440" cy="315468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320040" y="1170432"/>
            <a:ext cx="352044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8056" y="1316736"/>
            <a:ext cx="326440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LA NUEVA AGENDA DIDÁCTICA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8056" y="1737360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Se rompe la relación causal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056" y="1920240"/>
            <a:ext cx="3264408" cy="4937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Fenstermacher sostiene que entre enseñanza y aprendizaje hay dependencia ontológica, pero no causalidad: son tareas distintas. El docente explica, guía y provee recursos; el estudiante practica e intenta comprender.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056" y="2505456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buena enseñanza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8056" y="2688336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El criterio deja de ser el resultado medible y pasa a ser la justificación moral y epistemológica de lo que se enseña. Enseñar es una práctica moral, política e ideológica.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8056" y="3159251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sabiduría práctica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" y="3342132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Litwin llama así a la capacidad del maestro de leer el contexto en tiempo real y ajustar su estrategia, en lugar de aplicar una matriz diseñada en otro lugar.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" y="4014216"/>
            <a:ext cx="326440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Fenstermacher y Litwin, según el audio del curso.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31920" y="1170432"/>
            <a:ext cx="3520440" cy="315468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931920" y="1170432"/>
            <a:ext cx="352044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059935" y="1316736"/>
            <a:ext cx="326440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EL GIRO LATINOAMERICANO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59935" y="1737360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Freire · la educación como emancipación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59935" y="1920240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Enseñar es un acto político. El marco decolonial convierte la educación en práctica de liberación y no en transmisión neutral de contenidos.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59935" y="2391156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Zemelman · la didáctica no parametral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59935" y="2574036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El estudiante no cabe en parámetros fijados de antemano: la enseñanza debe enraizarse en su subjetividad. Imponer un método universal es una forma de colonialidad epistémica.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59935" y="3044951"/>
            <a:ext cx="326440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El riesgo simétrico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059935" y="3227832"/>
            <a:ext cx="326440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Si todo depende del contexto y no hay parámetro alguno, la disciplina se disuelve. Lo no parametral funciona como punto de partida metodológico, no como destino.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059935" y="4014216"/>
            <a:ext cx="326440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Freire y Zemelman, según el audio y la guía de debate del curso.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20040" y="4462272"/>
            <a:ext cx="7132320" cy="361188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20040" y="4462272"/>
            <a:ext cx="713232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48056" y="4608576"/>
            <a:ext cx="687628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DIDÁCTICA GENERAL Y DIDÁCTICAS ESPECÍFICAS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8056" y="5029200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Cómo se divide el campo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8056" y="5212080"/>
            <a:ext cx="687628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didáctica general se ocupa de la enseñanza sin distinguir materia, nivel ni edad. Las didácticas específicas recortan regiones del mundo de enseñar, y se diferencian según los niveles del sistema educativo, las edades de los alumnos, las disciplinas, el tipo de institución y las características de los sujetos.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8056" y="5682996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Las cinco tesis de Klafki, sintetizadas por Camilloni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48056" y="5865876"/>
            <a:ext cx="687628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relación entre didáctica general y didácticas de las disciplinas no es jerárquica sino recíproca: no se deducen una de otra. Está basada en la igualdad y la cooperación constructiva, y ambas concurren en el currículo integral del sujeto indivisible.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48056" y="6336792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metáfora de la red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8056" y="6519672"/>
            <a:ext cx="687628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didáctica no es un árbol con un tronco del que salen ramas: es una red de conocimientos con fecundación recíproca. Souto lo llama multirreferencialidad, y por eso la didáctica general no es un cascarón vacío sino el nodo central de esa red.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48056" y="7763256"/>
            <a:ext cx="687628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Camilloni, «Didáctica general y didácticas específicas»; Klafki citado en Kansanen y Meri (1999); Menéndez (1995).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20040" y="8211312"/>
            <a:ext cx="7132320" cy="2606040"/>
          </a:xfrm>
          <a:prstGeom prst="rect">
            <a:avLst/>
          </a:prstGeom>
          <a:solidFill>
            <a:srgbClr val="F1F3F6"/>
          </a:solidFill>
          <a:ln w="6350">
            <a:solidFill>
              <a:srgbClr val="C8D0D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20040" y="8211312"/>
            <a:ext cx="7132320" cy="68580"/>
          </a:xfrm>
          <a:prstGeom prst="rect">
            <a:avLst/>
          </a:prstGeom>
          <a:solidFill>
            <a:srgbClr val="2E5A8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48056" y="8357616"/>
            <a:ext cx="6876288" cy="38404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50" b="1" i="0">
                <a:solidFill>
                  <a:srgbClr val="1B2A4A"/>
                </a:solidFill>
                <a:latin typeface="Georgia"/>
              </a:rPr>
              <a:t>EL DEBATE QUE SIGUE ABIERTO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48056" y="8778240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postura normativa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48056" y="8961119"/>
            <a:ext cx="6876288" cy="3794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Camilloni advierte que la didáctica se ha vuelto una disciplina deudora, que pide prestados sus marcos a la sociología, la antropología y la psicología. Davini nombra el impasse metodológico: al retirar las recetas sin entregar formación, el docente quedó sin herramientas para el lunes a las ocho de la mañana.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48056" y="9432036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La postura transformadora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48056" y="9614915"/>
            <a:ext cx="687628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La didáctica contemporánea es una ruptura necesaria frente a los modelos tecnocráticos: reconceptualiza la enseñanza como práctica compleja y situada, y devuelve al docente su condición de autor y profesional crítico.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48056" y="9971532"/>
            <a:ext cx="6876288" cy="201168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860" b="1" i="0">
                <a:solidFill>
                  <a:srgbClr val="2E5A87"/>
                </a:solidFill>
                <a:latin typeface="Calibri"/>
              </a:rPr>
              <a:t>Donde ambas convergen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48056" y="10154411"/>
            <a:ext cx="6876288" cy="265176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760" b="0" i="0">
                <a:solidFill>
                  <a:srgbClr val="252B33"/>
                </a:solidFill>
                <a:latin typeface="Calibri"/>
              </a:rPr>
              <a:t>Enseñar es un esfuerzo moral, político y complejo, a años luz del adiestramiento conductual. La discusión no es si la didáctica importa, sino qué debe entregarle a quien da la clase.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48056" y="10506456"/>
            <a:ext cx="6876288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680" b="0" i="1">
                <a:solidFill>
                  <a:srgbClr val="5A636E"/>
                </a:solidFill>
                <a:latin typeface="Calibri"/>
              </a:rPr>
              <a:t>Guía de debate del curso y audio «El dilema de la didáctica contemporánea».</a:t>
            </a:r>
          </a:p>
        </p:txBody>
      </p:sp>
      <p:sp>
        <p:nvSpPr>
          <p:cNvPr id="46" name="Rectangle 45"/>
          <p:cNvSpPr/>
          <p:nvPr/>
        </p:nvSpPr>
        <p:spPr>
          <a:xfrm>
            <a:off x="0" y="10954512"/>
            <a:ext cx="7772400" cy="1847088"/>
          </a:xfrm>
          <a:prstGeom prst="rect">
            <a:avLst/>
          </a:prstGeom>
          <a:solidFill>
            <a:srgbClr val="1B2A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411480" y="11064240"/>
            <a:ext cx="6949440" cy="256032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 i="0">
                <a:solidFill>
                  <a:srgbClr val="E8C96B"/>
                </a:solidFill>
                <a:latin typeface="Georgia"/>
              </a:rPr>
              <a:t>REFERENCIAS BIBLIOGRÁFICAS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11480" y="11338560"/>
            <a:ext cx="3429000" cy="13258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Cano, Y. (s/f). Didáctica general: una aproximación a su estudio. Centro de Publicaciones, Pontificia Universidad Católica del Ecuador.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Camilloni, A. R. W. de. (s/f). Didáctica general y didácticas específicas [documento del curso].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Domingo, J. y Pérez, M. (2015). Aprendiendo a enseñar: manual práctico de didáctica. Pirámide.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Espíndola, M. y Granillo, R. (2021). Perspectivas de la escuela tradicional, nueva y contemporánea. Ingenio y Conciencia, 8(15), 30-34.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Gómez, I. y García, F. (2014). Manual de didáctica: aprender a enseñar. Pirámide.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977639" y="11338560"/>
            <a:ext cx="3429000" cy="1325880"/>
          </a:xfrm>
          <a:prstGeom prst="rect">
            <a:avLst/>
          </a:prstGeom>
          <a:noFill/>
        </p:spPr>
        <p:txBody>
          <a:bodyPr wrap="square" anchor="t" lIns="36576" rIns="36576" tIns="18288" bIns="18288">
            <a:spAutoFit/>
          </a:bodyPr>
          <a:lstStyle/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Medina, A. y Salvador, F. (2009). Didáctica general. Prentice Hall.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Menéndez, E. (1995). Didáctica general, didáctica específica e investigación en didáctica de la lengua. Universidad de Las Palmas de Gran Canaria.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Reyes, R. (2023). El enfoque tradicional en la educación básica: orígenes, características y críticas. Escuela de Profesores del Perú.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Runge Peña, A. K. (2012). La pansofía triádica de Juan Amós Comenio. Pedagogía y Saberes, (36), 93-107. https://doi.org/10.17227/01212494.36pys93.107</a:t>
            </a:r>
          </a:p>
          <a:p>
            <a:pPr algn="l">
              <a:spcAft>
                <a:spcPts val="200"/>
              </a:spcAft>
            </a:pPr>
            <a:r>
              <a:rPr sz="640" b="0" i="0">
                <a:solidFill>
                  <a:srgbClr val="FFFFFF"/>
                </a:solidFill>
                <a:latin typeface="Calibri"/>
              </a:rPr>
              <a:t>Torres, H. y Girón, D. A. (2009). Didáctica general. Coordinación Educativa y Cultural Centroamericana.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